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F25A3-2C5D-4788-A1C5-C81D4C88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D0176-E937-4CF7-B2D1-2E2C895A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B059-1EBB-4F17-807F-301028AA3C6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7432F-4746-4901-8D15-DA214D8C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FBA2A-863D-47C4-A335-8340755B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70548-4B5D-49AF-883E-04D1DAACA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02D80-A4D1-4823-9C3E-041D889B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0AB9F-EB54-4194-897D-7E6FE127C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33F45-6197-40F1-9C5D-B9FB24765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CB059-1EBB-4F17-807F-301028AA3C63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B9D30-4201-483D-83FA-BC9CE769C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D1077-F974-4110-A5C6-C7835ED4B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70548-4B5D-49AF-883E-04D1DAACA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5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E21BED-1147-48FD-97F9-7505CDB0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/>
              <a:t>Lessons Learned from Teaching a Maritime Industrial Control Systems Cybersecurity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CBAA2-B8A5-4ADC-B7B1-6B0CBA62B4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06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7D9952-7FE0-459C-A9CE-3834F836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Auxiliary (Water Systems)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144ED5-A2DB-42D0-9AAD-2C84C64709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4E637F-C700-48A6-B543-637931A2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Virtual Engine Room Labs</a:t>
            </a:r>
            <a:r>
              <a:rPr lang="en-US" sz="2133"/>
              <a:t> (#1-3)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AB8D0-7B08-4B62-9EEA-D7F54DB4F2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2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9BA18A-C09C-4E9A-B500-69548503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Bridge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99170-7177-455A-9B97-EEAF5A72EA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61962C-7F68-4C0C-BC9F-9DA491D4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Bridge Command Lab (#4)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61503-263B-463A-97AB-D9A169B5F4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A11DD1-2C8E-4B14-9A0C-CE16D745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Introduction to PLCs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85EA-CA5C-4C68-935E-9D7F8A014B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1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E55912-6A2C-482C-8D78-638C245E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Ladder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C0C11-E0E9-4D1F-95AC-1C3578B055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60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D80D51-52CF-4099-8774-8D5BA973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Labs (#7-11)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23BAD-5F27-44ED-BAE3-EFA2676044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8F3749-F306-41E8-9397-105F1785E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PLC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EA901-D212-49DC-96E8-34214F1A07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20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BE90C0-ADE9-4B74-BE06-ED386FAC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Attacking and Defending PLC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6D53B-859B-4AB0-9D20-7D6B900755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5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B689F5-7FE4-4039-B8F4-696BF1C8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6C95D-D832-4B2B-8EE4-92C113934E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0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C93B8A-C8CE-4B78-BFF6-9EEF2805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7D774-D38D-422B-923E-8DA84E5C8B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99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3056CE-C3A3-4394-89E6-7885582B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91DBE-3580-4741-B38D-4F7A4127D1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1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C52864-0DC3-41D7-AD12-CBA3FCCE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USNA Yard Patrol vessels (YP703)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7AC3B-A12E-4768-8D64-26B4631542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4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CECB53-AADB-460A-9734-39CDC568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 II Alarms and Monitoring System on the YP703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74A13-2D70-440F-A476-908F5B2DDE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80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6ABC62-8CA0-4724-8538-0CF5952C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DB03A-F92D-45AC-8E2F-972DFF98D6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37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764422-784B-48B0-AA36-2E32FA7D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F089F-E22E-4E88-97B8-5D9518B1D8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95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C4F82C-D899-43CC-9AD7-A0FFE14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8B549-F030-4A7D-95A6-C93370BF33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33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62324E-CA00-4AA7-93F3-255D4217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/>
              <a:t>Lessons Learned when building a Maritime Systems Security Laboratory Testbench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AEA32-0395-41DB-9D79-F2A7A68027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4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0972CF-70F8-40C8-8809-0524BD52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v0.1 UMBC Ship System Testbed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9623F-CB8B-4941-9F5C-246298F11B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20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32D630-E9F2-4971-9E33-08110FF1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v1.0 Proof of Concept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82544-A1FF-45CB-B5E3-936898FB2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1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A8D1BB-B066-4725-B8C6-D4B523C7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v2.0 Classroom Trainers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01078-0D55-4A57-B67F-3847414B20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CE06A9-4B4D-492B-A35D-F7F2A1E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the U. S. Naval Academy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872ED-63A2-4BAC-A143-2A93D61C3E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7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13C318-8215-465E-B7BF-48AED538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v2.5 Hardware-in-the-Loop ICS (HILICS)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E919-E081-44AA-9308-24614C1A40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D900AF-9C7D-4482-93D8-C972F515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Maritime Testbenches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100D6-978C-46D2-8724-A2BB5BF209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0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CEA3A8-074E-4E9D-B72D-C5241DE4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umbrella term of choice = CPS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B9A80-4005-4310-A157-245C58DDE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4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E4091C-247C-467B-AD48-52BD7FDA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should you care about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3B8FB-A661-4268-AB0A-C36D144C5B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2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171885-D6E2-4975-A6A9-7A921266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72F98-5328-4671-9C89-8E5F16E646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3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56F6C0-D8D0-4E10-A159-D86277CC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16D28-7210-4BD4-977E-DA3D8D7D37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9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D8AE64-602E-4444-B79D-5A2323A9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Propulsion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8AD67-FBFB-401C-80B3-B4F17325F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31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CBDEFB-FF9D-4EB4-86C5-D2DFA724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Electrical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780DF-58A8-49CE-AC20-67B303B38A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46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On-screen Show (16:9)</PresentationFormat>
  <Paragraphs>31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Lessons Learned from Teaching a Maritime Industrial Control Systems Cybersecurity Course</vt:lpstr>
      <vt:lpstr>My Background</vt:lpstr>
      <vt:lpstr>About the U. S. Naval Academy</vt:lpstr>
      <vt:lpstr>My umbrella term of choice = CPS</vt:lpstr>
      <vt:lpstr>Why should you care about this?</vt:lpstr>
      <vt:lpstr>Course Motivation</vt:lpstr>
      <vt:lpstr>Course Outline</vt:lpstr>
      <vt:lpstr>Marine Systems Lectures - Propulsion</vt:lpstr>
      <vt:lpstr>Marine Systems Lectures - Electrical</vt:lpstr>
      <vt:lpstr>Marine Systems Lectures - Auxiliary (Water Systems)</vt:lpstr>
      <vt:lpstr>Virtual Engine Room Labs (#1-3)</vt:lpstr>
      <vt:lpstr>Marine Systems Lectures - Bridge Systems</vt:lpstr>
      <vt:lpstr>Bridge Command Lab (#4)</vt:lpstr>
      <vt:lpstr>PLC Lectures - Introduction to PLCs</vt:lpstr>
      <vt:lpstr>PLC Lectures - Ladder Logic</vt:lpstr>
      <vt:lpstr>PLC Labs (#7-11) </vt:lpstr>
      <vt:lpstr>PLC Lectures - PLC Communication</vt:lpstr>
      <vt:lpstr>PLC Lectures - Attacking and Defending PLC Networks</vt:lpstr>
      <vt:lpstr>Exams</vt:lpstr>
      <vt:lpstr>Final Project</vt:lpstr>
      <vt:lpstr>USNA Yard Patrol vessels (YP703)</vt:lpstr>
      <vt:lpstr>MAX II Alarms and Monitoring System on the YP703 class</vt:lpstr>
      <vt:lpstr>Project Results</vt:lpstr>
      <vt:lpstr>Conclusion</vt:lpstr>
      <vt:lpstr>Backup Slides</vt:lpstr>
      <vt:lpstr>Lessons Learned when building a Maritime Systems Security Laboratory Testbench</vt:lpstr>
      <vt:lpstr>v0.1 UMBC Ship System Testbed</vt:lpstr>
      <vt:lpstr>v1.0 Proof of Concept </vt:lpstr>
      <vt:lpstr>v2.0 Classroom Trainers </vt:lpstr>
      <vt:lpstr>v2.5 Hardware-in-the-Loop ICS (HILICS)</vt:lpstr>
      <vt:lpstr>Other Maritime Testbenches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 from Teaching a Maritime Industrial Control Systems Cybersecurity Course</dc:title>
  <dc:creator>Croteau, Brien CDR USN USNA Annapolis</dc:creator>
  <cp:lastModifiedBy>Croteau, Brien CDR USN USNA Annapolis</cp:lastModifiedBy>
  <cp:revision>1</cp:revision>
  <dcterms:created xsi:type="dcterms:W3CDTF">2023-10-09T14:55:04Z</dcterms:created>
  <dcterms:modified xsi:type="dcterms:W3CDTF">2023-10-09T14:55:04Z</dcterms:modified>
</cp:coreProperties>
</file>